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30279975" cy="42808525"/>
  <p:notesSz cx="6858000" cy="9144000"/>
  <p:defaultTextStyle>
    <a:defPPr>
      <a:defRPr lang="de-D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orient="horz" pos="915" userDrawn="1">
          <p15:clr>
            <a:srgbClr val="A4A3A4"/>
          </p15:clr>
        </p15:guide>
        <p15:guide id="3" orient="horz" pos="26051" userDrawn="1">
          <p15:clr>
            <a:srgbClr val="A4A3A4"/>
          </p15:clr>
        </p15:guide>
        <p15:guide id="4" pos="9537" userDrawn="1">
          <p15:clr>
            <a:srgbClr val="A4A3A4"/>
          </p15:clr>
        </p15:guide>
        <p15:guide id="6" pos="185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C4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2" autoAdjust="0"/>
    <p:restoredTop sz="94705" autoAdjust="0"/>
  </p:normalViewPr>
  <p:slideViewPr>
    <p:cSldViewPr>
      <p:cViewPr varScale="1">
        <p:scale>
          <a:sx n="20" d="100"/>
          <a:sy n="20" d="100"/>
        </p:scale>
        <p:origin x="3012" y="90"/>
      </p:cViewPr>
      <p:guideLst>
        <p:guide orient="horz" pos="13483"/>
        <p:guide orient="horz" pos="915"/>
        <p:guide orient="horz" pos="26051"/>
        <p:guide pos="9537"/>
        <p:guide pos="185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996" y="24258163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3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30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7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4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61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8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15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7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513999" y="1714329"/>
            <a:ext cx="19934317" cy="3652597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1910" y="27508445"/>
            <a:ext cx="25737979" cy="8502248"/>
          </a:xfrm>
        </p:spPr>
        <p:txBody>
          <a:bodyPr anchor="t"/>
          <a:lstStyle>
            <a:lvl1pPr algn="l">
              <a:defRPr sz="12944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1910" y="18144083"/>
            <a:ext cx="25737979" cy="9364361"/>
          </a:xfrm>
        </p:spPr>
        <p:txBody>
          <a:bodyPr anchor="b"/>
          <a:lstStyle>
            <a:lvl1pPr marL="0" indent="0">
              <a:buNone/>
              <a:defRPr sz="6436">
                <a:solidFill>
                  <a:schemeClr val="tx1">
                    <a:tint val="75000"/>
                  </a:schemeClr>
                </a:solidFill>
              </a:defRPr>
            </a:lvl1pPr>
            <a:lvl2pPr marL="1476994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3990" indent="0">
              <a:buNone/>
              <a:defRPr sz="5163">
                <a:solidFill>
                  <a:schemeClr val="tx1">
                    <a:tint val="75000"/>
                  </a:schemeClr>
                </a:solidFill>
              </a:defRPr>
            </a:lvl3pPr>
            <a:lvl4pPr marL="4430984" indent="0">
              <a:buNone/>
              <a:defRPr sz="4527">
                <a:solidFill>
                  <a:schemeClr val="tx1">
                    <a:tint val="75000"/>
                  </a:schemeClr>
                </a:solidFill>
              </a:defRPr>
            </a:lvl4pPr>
            <a:lvl5pPr marL="5907979" indent="0">
              <a:buNone/>
              <a:defRPr sz="4527">
                <a:solidFill>
                  <a:schemeClr val="tx1">
                    <a:tint val="75000"/>
                  </a:schemeClr>
                </a:solidFill>
              </a:defRPr>
            </a:lvl5pPr>
            <a:lvl6pPr marL="7384973" indent="0">
              <a:buNone/>
              <a:defRPr sz="4527">
                <a:solidFill>
                  <a:schemeClr val="tx1">
                    <a:tint val="75000"/>
                  </a:schemeClr>
                </a:solidFill>
              </a:defRPr>
            </a:lvl6pPr>
            <a:lvl7pPr marL="8861968" indent="0">
              <a:buNone/>
              <a:defRPr sz="4527">
                <a:solidFill>
                  <a:schemeClr val="tx1">
                    <a:tint val="75000"/>
                  </a:schemeClr>
                </a:solidFill>
              </a:defRPr>
            </a:lvl7pPr>
            <a:lvl8pPr marL="10338963" indent="0">
              <a:buNone/>
              <a:defRPr sz="4527">
                <a:solidFill>
                  <a:schemeClr val="tx1">
                    <a:tint val="75000"/>
                  </a:schemeClr>
                </a:solidFill>
              </a:defRPr>
            </a:lvl8pPr>
            <a:lvl9pPr marL="11815957" indent="0">
              <a:buNone/>
              <a:defRPr sz="45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513999" y="9988659"/>
            <a:ext cx="13373656" cy="28251648"/>
          </a:xfrm>
        </p:spPr>
        <p:txBody>
          <a:bodyPr/>
          <a:lstStyle>
            <a:lvl1pPr>
              <a:defRPr sz="9053"/>
            </a:lvl1pPr>
            <a:lvl2pPr>
              <a:defRPr sz="7780"/>
            </a:lvl2pPr>
            <a:lvl3pPr>
              <a:defRPr sz="6436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392321" y="9988659"/>
            <a:ext cx="13373656" cy="28251648"/>
          </a:xfrm>
        </p:spPr>
        <p:txBody>
          <a:bodyPr/>
          <a:lstStyle>
            <a:lvl1pPr>
              <a:defRPr sz="9053"/>
            </a:lvl1pPr>
            <a:lvl2pPr>
              <a:defRPr sz="7780"/>
            </a:lvl2pPr>
            <a:lvl3pPr>
              <a:defRPr sz="6436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3999" y="9582375"/>
            <a:ext cx="13378914" cy="3993477"/>
          </a:xfrm>
        </p:spPr>
        <p:txBody>
          <a:bodyPr anchor="b"/>
          <a:lstStyle>
            <a:lvl1pPr marL="0" indent="0">
              <a:buNone/>
              <a:defRPr sz="7780" b="1"/>
            </a:lvl1pPr>
            <a:lvl2pPr marL="1476994" indent="0">
              <a:buNone/>
              <a:defRPr sz="6436" b="1"/>
            </a:lvl2pPr>
            <a:lvl3pPr marL="2953990" indent="0">
              <a:buNone/>
              <a:defRPr sz="5800" b="1"/>
            </a:lvl3pPr>
            <a:lvl4pPr marL="4430984" indent="0">
              <a:buNone/>
              <a:defRPr sz="5163" b="1"/>
            </a:lvl4pPr>
            <a:lvl5pPr marL="5907979" indent="0">
              <a:buNone/>
              <a:defRPr sz="5163" b="1"/>
            </a:lvl5pPr>
            <a:lvl6pPr marL="7384973" indent="0">
              <a:buNone/>
              <a:defRPr sz="5163" b="1"/>
            </a:lvl6pPr>
            <a:lvl7pPr marL="8861968" indent="0">
              <a:buNone/>
              <a:defRPr sz="5163" b="1"/>
            </a:lvl7pPr>
            <a:lvl8pPr marL="10338963" indent="0">
              <a:buNone/>
              <a:defRPr sz="5163" b="1"/>
            </a:lvl8pPr>
            <a:lvl9pPr marL="11815957" indent="0">
              <a:buNone/>
              <a:defRPr sz="5163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3999" y="13575851"/>
            <a:ext cx="13378914" cy="24664452"/>
          </a:xfrm>
        </p:spPr>
        <p:txBody>
          <a:bodyPr/>
          <a:lstStyle>
            <a:lvl1pPr>
              <a:defRPr sz="7780"/>
            </a:lvl1pPr>
            <a:lvl2pPr>
              <a:defRPr sz="6436"/>
            </a:lvl2pPr>
            <a:lvl3pPr>
              <a:defRPr sz="5800"/>
            </a:lvl3pPr>
            <a:lvl4pPr>
              <a:defRPr sz="5163"/>
            </a:lvl4pPr>
            <a:lvl5pPr>
              <a:defRPr sz="5163"/>
            </a:lvl5pPr>
            <a:lvl6pPr>
              <a:defRPr sz="5163"/>
            </a:lvl6pPr>
            <a:lvl7pPr>
              <a:defRPr sz="5163"/>
            </a:lvl7pPr>
            <a:lvl8pPr>
              <a:defRPr sz="5163"/>
            </a:lvl8pPr>
            <a:lvl9pPr>
              <a:defRPr sz="5163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7780" b="1"/>
            </a:lvl1pPr>
            <a:lvl2pPr marL="1476994" indent="0">
              <a:buNone/>
              <a:defRPr sz="6436" b="1"/>
            </a:lvl2pPr>
            <a:lvl3pPr marL="2953990" indent="0">
              <a:buNone/>
              <a:defRPr sz="5800" b="1"/>
            </a:lvl3pPr>
            <a:lvl4pPr marL="4430984" indent="0">
              <a:buNone/>
              <a:defRPr sz="5163" b="1"/>
            </a:lvl4pPr>
            <a:lvl5pPr marL="5907979" indent="0">
              <a:buNone/>
              <a:defRPr sz="5163" b="1"/>
            </a:lvl5pPr>
            <a:lvl6pPr marL="7384973" indent="0">
              <a:buNone/>
              <a:defRPr sz="5163" b="1"/>
            </a:lvl6pPr>
            <a:lvl7pPr marL="8861968" indent="0">
              <a:buNone/>
              <a:defRPr sz="5163" b="1"/>
            </a:lvl7pPr>
            <a:lvl8pPr marL="10338963" indent="0">
              <a:buNone/>
              <a:defRPr sz="5163" b="1"/>
            </a:lvl8pPr>
            <a:lvl9pPr marL="11815957" indent="0">
              <a:buNone/>
              <a:defRPr sz="5163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808" y="13575851"/>
            <a:ext cx="13384170" cy="24664452"/>
          </a:xfrm>
        </p:spPr>
        <p:txBody>
          <a:bodyPr/>
          <a:lstStyle>
            <a:lvl1pPr>
              <a:defRPr sz="7780"/>
            </a:lvl1pPr>
            <a:lvl2pPr>
              <a:defRPr sz="6436"/>
            </a:lvl2pPr>
            <a:lvl3pPr>
              <a:defRPr sz="5800"/>
            </a:lvl3pPr>
            <a:lvl4pPr>
              <a:defRPr sz="5163"/>
            </a:lvl4pPr>
            <a:lvl5pPr>
              <a:defRPr sz="5163"/>
            </a:lvl5pPr>
            <a:lvl6pPr>
              <a:defRPr sz="5163"/>
            </a:lvl6pPr>
            <a:lvl7pPr>
              <a:defRPr sz="5163"/>
            </a:lvl7pPr>
            <a:lvl8pPr>
              <a:defRPr sz="5163"/>
            </a:lvl8pPr>
            <a:lvl9pPr>
              <a:defRPr sz="5163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643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8630" y="1704417"/>
            <a:ext cx="16927347" cy="36535890"/>
          </a:xfrm>
        </p:spPr>
        <p:txBody>
          <a:bodyPr/>
          <a:lstStyle>
            <a:lvl1pPr>
              <a:defRPr sz="10327"/>
            </a:lvl1pPr>
            <a:lvl2pPr>
              <a:defRPr sz="9053"/>
            </a:lvl2pPr>
            <a:lvl3pPr>
              <a:defRPr sz="7780"/>
            </a:lvl3pPr>
            <a:lvl4pPr>
              <a:defRPr sz="6436"/>
            </a:lvl4pPr>
            <a:lvl5pPr>
              <a:defRPr sz="6436"/>
            </a:lvl5pPr>
            <a:lvl6pPr>
              <a:defRPr sz="6436"/>
            </a:lvl6pPr>
            <a:lvl7pPr>
              <a:defRPr sz="6436"/>
            </a:lvl7pPr>
            <a:lvl8pPr>
              <a:defRPr sz="6436"/>
            </a:lvl8pPr>
            <a:lvl9pPr>
              <a:defRPr sz="6436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000" y="8958083"/>
            <a:ext cx="9961903" cy="29282223"/>
          </a:xfrm>
        </p:spPr>
        <p:txBody>
          <a:bodyPr/>
          <a:lstStyle>
            <a:lvl1pPr marL="0" indent="0">
              <a:buNone/>
              <a:defRPr sz="4527"/>
            </a:lvl1pPr>
            <a:lvl2pPr marL="1476994" indent="0">
              <a:buNone/>
              <a:defRPr sz="3890"/>
            </a:lvl2pPr>
            <a:lvl3pPr marL="2953990" indent="0">
              <a:buNone/>
              <a:defRPr sz="3254"/>
            </a:lvl3pPr>
            <a:lvl4pPr marL="4430984" indent="0">
              <a:buNone/>
              <a:defRPr sz="2900"/>
            </a:lvl4pPr>
            <a:lvl5pPr marL="5907979" indent="0">
              <a:buNone/>
              <a:defRPr sz="2900"/>
            </a:lvl5pPr>
            <a:lvl6pPr marL="7384973" indent="0">
              <a:buNone/>
              <a:defRPr sz="2900"/>
            </a:lvl6pPr>
            <a:lvl7pPr marL="8861968" indent="0">
              <a:buNone/>
              <a:defRPr sz="2900"/>
            </a:lvl7pPr>
            <a:lvl8pPr marL="10338963" indent="0">
              <a:buNone/>
              <a:defRPr sz="2900"/>
            </a:lvl8pPr>
            <a:lvl9pPr marL="11815957" indent="0">
              <a:buNone/>
              <a:defRPr sz="2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088" y="29965967"/>
            <a:ext cx="18167985" cy="3537652"/>
          </a:xfrm>
        </p:spPr>
        <p:txBody>
          <a:bodyPr anchor="b"/>
          <a:lstStyle>
            <a:lvl1pPr algn="l">
              <a:defRPr sz="6436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088" y="3825022"/>
            <a:ext cx="18167985" cy="25685115"/>
          </a:xfrm>
        </p:spPr>
        <p:txBody>
          <a:bodyPr/>
          <a:lstStyle>
            <a:lvl1pPr marL="0" indent="0">
              <a:buNone/>
              <a:defRPr sz="10327"/>
            </a:lvl1pPr>
            <a:lvl2pPr marL="1476994" indent="0">
              <a:buNone/>
              <a:defRPr sz="9053"/>
            </a:lvl2pPr>
            <a:lvl3pPr marL="2953990" indent="0">
              <a:buNone/>
              <a:defRPr sz="7780"/>
            </a:lvl3pPr>
            <a:lvl4pPr marL="4430984" indent="0">
              <a:buNone/>
              <a:defRPr sz="6436"/>
            </a:lvl4pPr>
            <a:lvl5pPr marL="5907979" indent="0">
              <a:buNone/>
              <a:defRPr sz="6436"/>
            </a:lvl5pPr>
            <a:lvl6pPr marL="7384973" indent="0">
              <a:buNone/>
              <a:defRPr sz="6436"/>
            </a:lvl6pPr>
            <a:lvl7pPr marL="8861968" indent="0">
              <a:buNone/>
              <a:defRPr sz="6436"/>
            </a:lvl7pPr>
            <a:lvl8pPr marL="10338963" indent="0">
              <a:buNone/>
              <a:defRPr sz="6436"/>
            </a:lvl8pPr>
            <a:lvl9pPr marL="11815957" indent="0">
              <a:buNone/>
              <a:defRPr sz="6436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088" y="33503620"/>
            <a:ext cx="18167985" cy="5024053"/>
          </a:xfrm>
        </p:spPr>
        <p:txBody>
          <a:bodyPr/>
          <a:lstStyle>
            <a:lvl1pPr marL="0" indent="0">
              <a:buNone/>
              <a:defRPr sz="4527"/>
            </a:lvl1pPr>
            <a:lvl2pPr marL="1476994" indent="0">
              <a:buNone/>
              <a:defRPr sz="3890"/>
            </a:lvl2pPr>
            <a:lvl3pPr marL="2953990" indent="0">
              <a:buNone/>
              <a:defRPr sz="3254"/>
            </a:lvl3pPr>
            <a:lvl4pPr marL="4430984" indent="0">
              <a:buNone/>
              <a:defRPr sz="2900"/>
            </a:lvl4pPr>
            <a:lvl5pPr marL="5907979" indent="0">
              <a:buNone/>
              <a:defRPr sz="2900"/>
            </a:lvl5pPr>
            <a:lvl6pPr marL="7384973" indent="0">
              <a:buNone/>
              <a:defRPr sz="2900"/>
            </a:lvl6pPr>
            <a:lvl7pPr marL="8861968" indent="0">
              <a:buNone/>
              <a:defRPr sz="2900"/>
            </a:lvl7pPr>
            <a:lvl8pPr marL="10338963" indent="0">
              <a:buNone/>
              <a:defRPr sz="2900"/>
            </a:lvl8pPr>
            <a:lvl9pPr marL="11815957" indent="0">
              <a:buNone/>
              <a:defRPr sz="2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13999" y="1714327"/>
            <a:ext cx="27251978" cy="7134755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513998" y="39677164"/>
            <a:ext cx="7065328" cy="227915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3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07.07.2026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345658" y="39677164"/>
            <a:ext cx="9588659" cy="227915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3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1700649" y="39677164"/>
            <a:ext cx="7065328" cy="227915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3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3990" rtl="0" eaLnBrk="1" latinLnBrk="0" hangingPunct="1">
        <a:spcBef>
          <a:spcPct val="0"/>
        </a:spcBef>
        <a:buNone/>
        <a:defRPr sz="142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746" indent="-1107746" algn="l" defTabSz="2953990" rtl="0" eaLnBrk="1" latinLnBrk="0" hangingPunct="1">
        <a:spcBef>
          <a:spcPct val="20000"/>
        </a:spcBef>
        <a:buFont typeface="Arial" pitchFamily="34" charset="0"/>
        <a:buChar char="•"/>
        <a:defRPr sz="10327" kern="1200">
          <a:solidFill>
            <a:schemeClr val="tx1"/>
          </a:solidFill>
          <a:latin typeface="+mn-lt"/>
          <a:ea typeface="+mn-ea"/>
          <a:cs typeface="+mn-cs"/>
        </a:defRPr>
      </a:lvl1pPr>
      <a:lvl2pPr marL="2400116" indent="-923122" algn="l" defTabSz="2953990" rtl="0" eaLnBrk="1" latinLnBrk="0" hangingPunct="1">
        <a:spcBef>
          <a:spcPct val="20000"/>
        </a:spcBef>
        <a:buFont typeface="Arial" pitchFamily="34" charset="0"/>
        <a:buChar char="–"/>
        <a:defRPr sz="9053" kern="1200">
          <a:solidFill>
            <a:schemeClr val="tx1"/>
          </a:solidFill>
          <a:latin typeface="+mn-lt"/>
          <a:ea typeface="+mn-ea"/>
          <a:cs typeface="+mn-cs"/>
        </a:defRPr>
      </a:lvl2pPr>
      <a:lvl3pPr marL="3692487" indent="-738498" algn="l" defTabSz="2953990" rtl="0" eaLnBrk="1" latinLnBrk="0" hangingPunct="1">
        <a:spcBef>
          <a:spcPct val="20000"/>
        </a:spcBef>
        <a:buFont typeface="Arial" pitchFamily="34" charset="0"/>
        <a:buChar char="•"/>
        <a:defRPr sz="7780" kern="1200">
          <a:solidFill>
            <a:schemeClr val="tx1"/>
          </a:solidFill>
          <a:latin typeface="+mn-lt"/>
          <a:ea typeface="+mn-ea"/>
          <a:cs typeface="+mn-cs"/>
        </a:defRPr>
      </a:lvl3pPr>
      <a:lvl4pPr marL="5169481" indent="-738498" algn="l" defTabSz="2953990" rtl="0" eaLnBrk="1" latinLnBrk="0" hangingPunct="1">
        <a:spcBef>
          <a:spcPct val="20000"/>
        </a:spcBef>
        <a:buFont typeface="Arial" pitchFamily="34" charset="0"/>
        <a:buChar char="–"/>
        <a:defRPr sz="6436" kern="1200">
          <a:solidFill>
            <a:schemeClr val="tx1"/>
          </a:solidFill>
          <a:latin typeface="+mn-lt"/>
          <a:ea typeface="+mn-ea"/>
          <a:cs typeface="+mn-cs"/>
        </a:defRPr>
      </a:lvl4pPr>
      <a:lvl5pPr marL="6646476" indent="-738498" algn="l" defTabSz="2953990" rtl="0" eaLnBrk="1" latinLnBrk="0" hangingPunct="1">
        <a:spcBef>
          <a:spcPct val="20000"/>
        </a:spcBef>
        <a:buFont typeface="Arial" pitchFamily="34" charset="0"/>
        <a:buChar char="»"/>
        <a:defRPr sz="6436" kern="1200">
          <a:solidFill>
            <a:schemeClr val="tx1"/>
          </a:solidFill>
          <a:latin typeface="+mn-lt"/>
          <a:ea typeface="+mn-ea"/>
          <a:cs typeface="+mn-cs"/>
        </a:defRPr>
      </a:lvl5pPr>
      <a:lvl6pPr marL="8123471" indent="-738498" algn="l" defTabSz="2953990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6pPr>
      <a:lvl7pPr marL="9600465" indent="-738498" algn="l" defTabSz="2953990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7pPr>
      <a:lvl8pPr marL="11077460" indent="-738498" algn="l" defTabSz="2953990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8pPr>
      <a:lvl9pPr marL="12554455" indent="-738498" algn="l" defTabSz="2953990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994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3990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30984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7979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4973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61968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8963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15957" algn="l" defTabSz="295399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1.svg"/><Relationship Id="rId7" Type="http://schemas.openxmlformats.org/officeDocument/2006/relationships/image" Target="../media/image3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2.svg"/><Relationship Id="rId10" Type="http://schemas.openxmlformats.org/officeDocument/2006/relationships/image" Target="../media/image6.png"/><Relationship Id="rId4" Type="http://schemas.openxmlformats.org/officeDocument/2006/relationships/image" Target="../media/image12.svg"/><Relationship Id="rId9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hteck 52">
            <a:extLst>
              <a:ext uri="{FF2B5EF4-FFF2-40B4-BE49-F238E27FC236}">
                <a16:creationId xmlns:a16="http://schemas.microsoft.com/office/drawing/2014/main" id="{F613BBB8-48A0-DE75-B291-5A67AF1456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25059" y="39838310"/>
            <a:ext cx="31566846" cy="3160828"/>
          </a:xfrm>
          <a:prstGeom prst="rect">
            <a:avLst/>
          </a:prstGeom>
          <a:solidFill>
            <a:srgbClr val="122C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52653B35-6EEC-182E-04E3-21C324026C8A}"/>
              </a:ext>
            </a:extLst>
          </p:cNvPr>
          <p:cNvSpPr/>
          <p:nvPr/>
        </p:nvSpPr>
        <p:spPr>
          <a:xfrm>
            <a:off x="32476974" y="31796711"/>
            <a:ext cx="28532332" cy="4841535"/>
          </a:xfrm>
          <a:prstGeom prst="rect">
            <a:avLst/>
          </a:prstGeom>
          <a:solidFill>
            <a:srgbClr val="FFFFFF"/>
          </a:solidFill>
          <a:ln w="114300">
            <a:solidFill>
              <a:srgbClr val="122C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8504FF0-CA78-E540-8A5D-DABDED334530}"/>
              </a:ext>
            </a:extLst>
          </p:cNvPr>
          <p:cNvSpPr/>
          <p:nvPr/>
        </p:nvSpPr>
        <p:spPr>
          <a:xfrm>
            <a:off x="-413741" y="-414160"/>
            <a:ext cx="20594288" cy="3160828"/>
          </a:xfrm>
          <a:prstGeom prst="rect">
            <a:avLst/>
          </a:prstGeom>
          <a:solidFill>
            <a:srgbClr val="122C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/>
          <p:cNvSpPr>
            <a:spLocks/>
          </p:cNvSpPr>
          <p:nvPr/>
        </p:nvSpPr>
        <p:spPr>
          <a:xfrm>
            <a:off x="844249" y="7938766"/>
            <a:ext cx="20170204" cy="19044883"/>
          </a:xfrm>
          <a:prstGeom prst="rect">
            <a:avLst/>
          </a:prstGeom>
          <a:noFill/>
          <a:ln w="114300"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404222" indent="-404222"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“Dynamic </a:t>
            </a:r>
            <a:r>
              <a:rPr lang="de-DE" sz="3400" dirty="0" err="1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capability</a:t>
            </a: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:“ 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Ability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organization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sense and</a:t>
            </a:r>
            <a:r>
              <a:rPr lang="de-DE" sz="3400" b="1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b="1" i="1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shape</a:t>
            </a:r>
            <a:r>
              <a:rPr lang="de-DE" sz="3400" b="1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opportunities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threats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seize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opportunities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reconfigure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its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capacities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(Teece, 2007)</a:t>
            </a: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endParaRPr lang="de-DE" sz="2400" i="1" dirty="0">
              <a:solidFill>
                <a:srgbClr val="122C43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Activities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shape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market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seem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inevitable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today‘s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environments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order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commercialize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innovations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successfully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(Teece, 2007)</a:t>
            </a: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endParaRPr lang="de-DE" sz="2400" i="1" dirty="0">
              <a:solidFill>
                <a:srgbClr val="122C43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endParaRPr lang="de-DE" sz="2400" i="1" dirty="0">
              <a:solidFill>
                <a:srgbClr val="122C43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existing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literature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provides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insightful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contributions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comprehension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organizational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adaptation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i.e. </a:t>
            </a:r>
            <a:r>
              <a:rPr lang="de-DE" sz="3400" i="1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sensing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opportunities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threats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responding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accordingly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(e.g. Teece et al., 1997; Zollo and Winter, 2002)</a:t>
            </a:r>
            <a:b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2400" i="1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This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paradigmatic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view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on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markets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leaves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demand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side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“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exogenous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black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box“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which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adapt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(Priem and Butler, 2001)</a:t>
            </a:r>
            <a:b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2400" i="1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However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for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radical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innovations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no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market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before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their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launch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which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adapt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“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lifeworld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“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consumers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aligned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with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consuming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existing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products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(Geels, 2002)</a:t>
            </a:r>
            <a:r>
              <a:rPr lang="de-DE" sz="3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,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leading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resistance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adopt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new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products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(Mick and Fournier, 1998)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Therefore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,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demand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for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radical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innovations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rather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have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created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(Garcia and </a:t>
            </a:r>
            <a:r>
              <a:rPr lang="de-DE" sz="2400" i="1" dirty="0" err="1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Calantone</a:t>
            </a:r>
            <a: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, 2002)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helping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consumers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transform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their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lifeworld</a:t>
            </a: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91634" y="377926"/>
            <a:ext cx="18938198" cy="1880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de-DE" sz="4800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Dynamic </a:t>
            </a:r>
            <a:r>
              <a:rPr lang="de-DE" sz="4800" dirty="0" err="1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Capabilities</a:t>
            </a:r>
            <a:r>
              <a:rPr lang="de-DE" sz="4800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 and Demand-</a:t>
            </a:r>
            <a:r>
              <a:rPr lang="de-DE" sz="4800" dirty="0" err="1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side</a:t>
            </a:r>
            <a:r>
              <a:rPr lang="de-DE" sz="4800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Transformations</a:t>
            </a:r>
            <a:r>
              <a:rPr lang="de-DE" sz="4800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:</a:t>
            </a:r>
            <a:br>
              <a:rPr lang="de-DE" sz="4800" dirty="0">
                <a:solidFill>
                  <a:schemeClr val="bg1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e-DE" sz="48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Shaping </a:t>
            </a:r>
            <a:r>
              <a:rPr lang="de-DE" sz="48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Markets</a:t>
            </a:r>
            <a:r>
              <a:rPr lang="de-DE" sz="48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for</a:t>
            </a:r>
            <a:r>
              <a:rPr lang="de-DE" sz="48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Radical</a:t>
            </a:r>
            <a:r>
              <a:rPr lang="de-DE" sz="48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Innovations</a:t>
            </a:r>
            <a:endParaRPr lang="de-DE" sz="48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cxnSp>
        <p:nvCxnSpPr>
          <p:cNvPr id="27" name="Gerade Verbindung 26"/>
          <p:cNvCxnSpPr/>
          <p:nvPr/>
        </p:nvCxnSpPr>
        <p:spPr>
          <a:xfrm flipH="1" flipV="1">
            <a:off x="-137678" y="43303001"/>
            <a:ext cx="28519754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eck 14"/>
          <p:cNvSpPr/>
          <p:nvPr/>
        </p:nvSpPr>
        <p:spPr>
          <a:xfrm>
            <a:off x="21628274" y="6902595"/>
            <a:ext cx="7713621" cy="14141627"/>
          </a:xfrm>
          <a:prstGeom prst="rect">
            <a:avLst/>
          </a:prstGeom>
          <a:noFill/>
          <a:ln w="114300"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Exploratory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qualitative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research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(Miles and Huberman, 1994)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: Single-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case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study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design </a:t>
            </a:r>
            <a: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(Yin, 2009)</a:t>
            </a:r>
            <a:br>
              <a:rPr lang="de-DE" sz="2400" i="1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endParaRPr lang="de-DE" sz="2400" i="1" dirty="0">
              <a:solidFill>
                <a:srgbClr val="122C43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Case: 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Development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demand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for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music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from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2001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2011 –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from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CDs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digital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music</a:t>
            </a: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Empirical</a:t>
            </a: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setting</a:t>
            </a: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: 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Apple iTunes – a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unique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case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(Yin, 2009) </a:t>
            </a:r>
            <a:r>
              <a:rPr lang="de-DE" sz="3400" i="1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</a:t>
            </a:r>
            <a:r>
              <a:rPr lang="de-DE" sz="3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customer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digitization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music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industry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 </a:t>
            </a:r>
          </a:p>
        </p:txBody>
      </p:sp>
      <p:sp>
        <p:nvSpPr>
          <p:cNvPr id="25" name="Rechteck 24"/>
          <p:cNvSpPr/>
          <p:nvPr/>
        </p:nvSpPr>
        <p:spPr>
          <a:xfrm>
            <a:off x="33161174" y="32319346"/>
            <a:ext cx="14007215" cy="3665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Reliance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on web-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based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qualitative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Such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oftentimes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richer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than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interview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survey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r>
              <a:rPr lang="de-DE" sz="2400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(Romano et al., 2003)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442192"/>
              </p:ext>
            </p:extLst>
          </p:nvPr>
        </p:nvGraphicFramePr>
        <p:xfrm>
          <a:off x="47852589" y="32319346"/>
          <a:ext cx="12601403" cy="3665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9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2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73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653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8709">
                <a:tc>
                  <a:txBody>
                    <a:bodyPr/>
                    <a:lstStyle/>
                    <a:p>
                      <a:r>
                        <a:rPr lang="de-DE" sz="2400" b="0" dirty="0">
                          <a:solidFill>
                            <a:srgbClr val="122C43"/>
                          </a:solidFill>
                          <a:latin typeface="Poppins Bold" panose="00000800000000000000" pitchFamily="2" charset="0"/>
                          <a:cs typeface="Poppins Bold" panose="00000800000000000000" pitchFamily="2" charset="0"/>
                        </a:rPr>
                        <a:t>Videos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0" dirty="0">
                          <a:solidFill>
                            <a:srgbClr val="122C43"/>
                          </a:solidFill>
                          <a:latin typeface="Poppins Bold" panose="00000800000000000000" pitchFamily="2" charset="0"/>
                          <a:cs typeface="Poppins Bold" panose="00000800000000000000" pitchFamily="2" charset="0"/>
                        </a:rPr>
                        <a:t>Number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0" dirty="0" err="1">
                          <a:solidFill>
                            <a:srgbClr val="122C43"/>
                          </a:solidFill>
                          <a:latin typeface="Poppins Bold" panose="00000800000000000000" pitchFamily="2" charset="0"/>
                          <a:cs typeface="Poppins Bold" panose="00000800000000000000" pitchFamily="2" charset="0"/>
                        </a:rPr>
                        <a:t>Length</a:t>
                      </a:r>
                      <a:endParaRPr lang="de-DE" sz="2400" b="0" dirty="0">
                        <a:solidFill>
                          <a:srgbClr val="122C43"/>
                        </a:solidFill>
                        <a:latin typeface="Poppins Bold" panose="00000800000000000000" pitchFamily="2" charset="0"/>
                        <a:cs typeface="Poppins Bold" panose="000008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b="0" dirty="0">
                        <a:solidFill>
                          <a:srgbClr val="122C43"/>
                        </a:solidFill>
                        <a:latin typeface="Poppins Bold" panose="00000800000000000000" pitchFamily="2" charset="0"/>
                        <a:cs typeface="Poppins Bold" panose="000008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0" dirty="0" err="1">
                          <a:solidFill>
                            <a:srgbClr val="122C43"/>
                          </a:solidFill>
                          <a:latin typeface="Poppins Bold" panose="00000800000000000000" pitchFamily="2" charset="0"/>
                          <a:cs typeface="Poppins Bold" panose="00000800000000000000" pitchFamily="2" charset="0"/>
                        </a:rPr>
                        <a:t>Documents</a:t>
                      </a:r>
                      <a:endParaRPr lang="de-DE" sz="2400" b="0" dirty="0">
                        <a:solidFill>
                          <a:srgbClr val="122C43"/>
                        </a:solidFill>
                        <a:latin typeface="Poppins Bold" panose="00000800000000000000" pitchFamily="2" charset="0"/>
                        <a:cs typeface="Poppins Bold" panose="000008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0" dirty="0" err="1">
                          <a:solidFill>
                            <a:srgbClr val="122C43"/>
                          </a:solidFill>
                          <a:latin typeface="Poppins Bold" panose="00000800000000000000" pitchFamily="2" charset="0"/>
                          <a:cs typeface="Poppins Bold" panose="00000800000000000000" pitchFamily="2" charset="0"/>
                        </a:rPr>
                        <a:t>Number</a:t>
                      </a:r>
                      <a:endParaRPr lang="de-DE" sz="2400" b="0" dirty="0">
                        <a:solidFill>
                          <a:srgbClr val="122C43"/>
                        </a:solidFill>
                        <a:latin typeface="Poppins Bold" panose="00000800000000000000" pitchFamily="2" charset="0"/>
                        <a:cs typeface="Poppins Bold" panose="000008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679">
                <a:tc>
                  <a:txBody>
                    <a:bodyPr/>
                    <a:lstStyle/>
                    <a:p>
                      <a:r>
                        <a:rPr lang="de-DE" sz="2100" dirty="0" err="1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Keynotes</a:t>
                      </a:r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56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75:40:39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Press </a:t>
                      </a:r>
                      <a:r>
                        <a:rPr lang="de-DE" sz="2100" dirty="0" err="1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releases</a:t>
                      </a:r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877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679">
                <a:tc>
                  <a:txBody>
                    <a:bodyPr/>
                    <a:lstStyle/>
                    <a:p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Interviews (</a:t>
                      </a:r>
                      <a:r>
                        <a:rPr lang="de-DE" sz="2100" dirty="0" err="1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video</a:t>
                      </a:r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)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08:25:00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Interviews (</a:t>
                      </a:r>
                      <a:r>
                        <a:rPr lang="de-DE" sz="2100" dirty="0" err="1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transcribed</a:t>
                      </a:r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)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679">
                <a:tc>
                  <a:txBody>
                    <a:bodyPr/>
                    <a:lstStyle/>
                    <a:p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Public</a:t>
                      </a:r>
                      <a:r>
                        <a:rPr lang="de-DE" sz="2100" baseline="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</a:t>
                      </a:r>
                      <a:r>
                        <a:rPr lang="de-DE" sz="2100" baseline="0" dirty="0" err="1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addresses</a:t>
                      </a:r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01:09:13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Open </a:t>
                      </a:r>
                      <a:r>
                        <a:rPr lang="de-DE" sz="2100" dirty="0" err="1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letters</a:t>
                      </a:r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679">
                <a:tc>
                  <a:txBody>
                    <a:bodyPr/>
                    <a:lstStyle/>
                    <a:p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79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85:14:52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100" dirty="0">
                        <a:solidFill>
                          <a:srgbClr val="122C43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Total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100" dirty="0">
                          <a:solidFill>
                            <a:srgbClr val="122C4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883</a:t>
                      </a:r>
                    </a:p>
                  </a:txBody>
                  <a:tcPr marL="64679" marR="64679" marT="32339" marB="323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Rechteck 3"/>
          <p:cNvSpPr>
            <a:spLocks noChangeArrowheads="1"/>
          </p:cNvSpPr>
          <p:nvPr/>
        </p:nvSpPr>
        <p:spPr bwMode="auto">
          <a:xfrm>
            <a:off x="7790398" y="12576242"/>
            <a:ext cx="6270577" cy="1237425"/>
          </a:xfrm>
          <a:prstGeom prst="rect">
            <a:avLst/>
          </a:prstGeom>
          <a:noFill/>
          <a:ln w="57150">
            <a:solidFill>
              <a:srgbClr val="122C43"/>
            </a:solidFill>
            <a:round/>
            <a:headEnd/>
            <a:tailEnd/>
          </a:ln>
        </p:spPr>
        <p:txBody>
          <a:bodyPr wrap="square" tIns="33103" anchor="ctr">
            <a:noAutofit/>
          </a:bodyPr>
          <a:lstStyle/>
          <a:p>
            <a:pPr algn="ctr"/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Up 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to</a:t>
            </a:r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90 % 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of</a:t>
            </a:r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radical</a:t>
            </a:r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innovations</a:t>
            </a:r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fail</a:t>
            </a:r>
            <a:endParaRPr lang="en-US" sz="2546" b="1" dirty="0">
              <a:solidFill>
                <a:srgbClr val="122C4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</a:t>
            </a:r>
            <a:r>
              <a:rPr lang="fr-FR" sz="1980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Cierpicky</a:t>
            </a:r>
            <a:r>
              <a:rPr lang="fr-FR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et al., 2000; </a:t>
            </a:r>
            <a:r>
              <a:rPr lang="fr-FR" sz="1980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Grifflin</a:t>
            </a:r>
            <a:r>
              <a:rPr lang="fr-FR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1997</a:t>
            </a:r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  <a:endParaRPr lang="de-DE" sz="1980" dirty="0">
              <a:solidFill>
                <a:srgbClr val="122C4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6" name="Rechteck 3"/>
          <p:cNvSpPr>
            <a:spLocks noChangeArrowheads="1"/>
          </p:cNvSpPr>
          <p:nvPr/>
        </p:nvSpPr>
        <p:spPr bwMode="auto">
          <a:xfrm>
            <a:off x="1146611" y="11820430"/>
            <a:ext cx="6270577" cy="1468886"/>
          </a:xfrm>
          <a:prstGeom prst="rect">
            <a:avLst/>
          </a:prstGeom>
          <a:noFill/>
          <a:ln w="57150">
            <a:solidFill>
              <a:srgbClr val="122C43"/>
            </a:solidFill>
            <a:round/>
            <a:headEnd/>
            <a:tailEnd/>
          </a:ln>
        </p:spPr>
        <p:txBody>
          <a:bodyPr wrap="square" tIns="33103" anchor="ctr">
            <a:noAutofit/>
          </a:bodyPr>
          <a:lstStyle/>
          <a:p>
            <a:pPr algn="ctr"/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Supply-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side</a:t>
            </a:r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determinants</a:t>
            </a:r>
            <a:endParaRPr lang="en-US" sz="2546" b="1" dirty="0">
              <a:solidFill>
                <a:srgbClr val="122C4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(e.g., </a:t>
            </a:r>
            <a:r>
              <a:rPr lang="en-US" sz="1980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Atuahene-Gima</a:t>
            </a:r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2005; Dougherty, 1990; </a:t>
            </a:r>
            <a:r>
              <a:rPr lang="en-US" sz="1980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Leiponen</a:t>
            </a:r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and </a:t>
            </a:r>
            <a:r>
              <a:rPr lang="en-US" sz="1980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Helfat</a:t>
            </a:r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2010; O'Brien, 2003) </a:t>
            </a:r>
          </a:p>
        </p:txBody>
      </p:sp>
      <p:sp>
        <p:nvSpPr>
          <p:cNvPr id="37" name="Rechteck 3"/>
          <p:cNvSpPr>
            <a:spLocks noChangeArrowheads="1"/>
          </p:cNvSpPr>
          <p:nvPr/>
        </p:nvSpPr>
        <p:spPr bwMode="auto">
          <a:xfrm>
            <a:off x="14440330" y="12763303"/>
            <a:ext cx="6270577" cy="1595622"/>
          </a:xfrm>
          <a:prstGeom prst="rect">
            <a:avLst/>
          </a:prstGeom>
          <a:noFill/>
          <a:ln w="57150">
            <a:solidFill>
              <a:srgbClr val="122C43"/>
            </a:solidFill>
            <a:prstDash val="solid"/>
            <a:round/>
            <a:headEnd/>
            <a:tailEnd/>
          </a:ln>
        </p:spPr>
        <p:txBody>
          <a:bodyPr wrap="square" tIns="33103" anchor="ctr">
            <a:noAutofit/>
          </a:bodyPr>
          <a:lstStyle/>
          <a:p>
            <a:pPr algn="ctr"/>
            <a:r>
              <a:rPr lang="de-DE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Demand </a:t>
            </a:r>
            <a:r>
              <a:rPr lang="de-DE" sz="2546" b="1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side</a:t>
            </a:r>
            <a:endParaRPr lang="en-US" sz="2546" b="1" dirty="0">
              <a:solidFill>
                <a:srgbClr val="122C43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2546" b="1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?</a:t>
            </a:r>
          </a:p>
          <a:p>
            <a:pPr algn="ctr"/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</a:t>
            </a:r>
            <a:r>
              <a:rPr lang="en-US" sz="1980" dirty="0" err="1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Gatington</a:t>
            </a:r>
            <a:r>
              <a:rPr lang="en-US" sz="1980" dirty="0">
                <a:solidFill>
                  <a:srgbClr val="122C43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and Robertson, 1989)</a:t>
            </a:r>
          </a:p>
        </p:txBody>
      </p:sp>
      <p:cxnSp>
        <p:nvCxnSpPr>
          <p:cNvPr id="26" name="Gerade Verbindung mit Pfeil 25"/>
          <p:cNvCxnSpPr>
            <a:cxnSpLocks/>
            <a:stCxn id="36" idx="3"/>
            <a:endCxn id="35" idx="1"/>
          </p:cNvCxnSpPr>
          <p:nvPr/>
        </p:nvCxnSpPr>
        <p:spPr>
          <a:xfrm>
            <a:off x="7417188" y="12554873"/>
            <a:ext cx="373210" cy="640082"/>
          </a:xfrm>
          <a:prstGeom prst="straightConnector1">
            <a:avLst/>
          </a:prstGeom>
          <a:ln w="9525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>
            <a:cxnSpLocks/>
            <a:stCxn id="37" idx="1"/>
            <a:endCxn id="35" idx="3"/>
          </p:cNvCxnSpPr>
          <p:nvPr/>
        </p:nvCxnSpPr>
        <p:spPr>
          <a:xfrm flipH="1" flipV="1">
            <a:off x="14060975" y="13194955"/>
            <a:ext cx="379355" cy="366159"/>
          </a:xfrm>
          <a:prstGeom prst="straightConnector1">
            <a:avLst/>
          </a:prstGeom>
          <a:ln w="9525">
            <a:solidFill>
              <a:schemeClr val="tx1"/>
            </a:solidFill>
            <a:prstDash val="dash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hteck 56"/>
          <p:cNvSpPr/>
          <p:nvPr/>
        </p:nvSpPr>
        <p:spPr>
          <a:xfrm>
            <a:off x="810395" y="27382795"/>
            <a:ext cx="28572269" cy="934235"/>
          </a:xfrm>
          <a:prstGeom prst="rect">
            <a:avLst/>
          </a:prstGeom>
          <a:solidFill>
            <a:srgbClr val="122C43"/>
          </a:solidFill>
          <a:ln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641" tIns="127320" rIns="254641" bIns="127320" rtlCol="0" anchor="t">
            <a:spAutoFit/>
          </a:bodyPr>
          <a:lstStyle/>
          <a:p>
            <a:pPr algn="ctr"/>
            <a:r>
              <a:rPr lang="de-DE" sz="4400" dirty="0" err="1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Contributions</a:t>
            </a:r>
            <a:endParaRPr lang="de-DE" sz="4400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58" name="Rechteck 57"/>
          <p:cNvSpPr/>
          <p:nvPr/>
        </p:nvSpPr>
        <p:spPr>
          <a:xfrm>
            <a:off x="810395" y="6066558"/>
            <a:ext cx="20237912" cy="1009640"/>
          </a:xfrm>
          <a:prstGeom prst="rect">
            <a:avLst/>
          </a:prstGeom>
          <a:solidFill>
            <a:srgbClr val="122C43"/>
          </a:solidFill>
          <a:ln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641" tIns="127320" rIns="254641" bIns="1273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36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Research </a:t>
            </a:r>
            <a:r>
              <a:rPr lang="de-DE" sz="3600" dirty="0" err="1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gap</a:t>
            </a:r>
            <a:r>
              <a:rPr lang="de-DE" sz="36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 / </a:t>
            </a:r>
            <a:r>
              <a:rPr lang="de-DE" sz="3600" dirty="0" err="1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aims</a:t>
            </a:r>
            <a:endParaRPr lang="de-DE" sz="3600" dirty="0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9E70D33-6B41-0BB0-A540-62784C08C3D3}"/>
              </a:ext>
            </a:extLst>
          </p:cNvPr>
          <p:cNvSpPr txBox="1"/>
          <p:nvPr/>
        </p:nvSpPr>
        <p:spPr>
          <a:xfrm>
            <a:off x="2501541" y="40702406"/>
            <a:ext cx="69498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Max Mustermann</a:t>
            </a:r>
          </a:p>
          <a:p>
            <a:r>
              <a:rPr lang="de-DE" sz="2800" kern="14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Hochschule Landshut</a:t>
            </a:r>
          </a:p>
          <a:p>
            <a:r>
              <a:rPr lang="de-DE" sz="2800" kern="14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mustermann@haw-landshut.de</a:t>
            </a:r>
          </a:p>
          <a:p>
            <a:endParaRPr lang="de-DE" sz="2800" kern="1400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F65B41-B14B-C312-E2B6-55F30E82A6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048307" y="577658"/>
            <a:ext cx="8322604" cy="1576313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BC7DBD78-8616-8D52-4686-7EE26E8E76E5}"/>
              </a:ext>
            </a:extLst>
          </p:cNvPr>
          <p:cNvSpPr/>
          <p:nvPr/>
        </p:nvSpPr>
        <p:spPr>
          <a:xfrm>
            <a:off x="810394" y="3965483"/>
            <a:ext cx="28591695" cy="1611464"/>
          </a:xfrm>
          <a:prstGeom prst="rect">
            <a:avLst/>
          </a:prstGeom>
          <a:solidFill>
            <a:srgbClr val="122C43"/>
          </a:solidFill>
          <a:ln>
            <a:solidFill>
              <a:srgbClr val="122C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7100346-954B-E126-E2F6-D6F669B628A2}"/>
              </a:ext>
            </a:extLst>
          </p:cNvPr>
          <p:cNvSpPr txBox="1"/>
          <p:nvPr/>
        </p:nvSpPr>
        <p:spPr>
          <a:xfrm>
            <a:off x="111989" y="4370298"/>
            <a:ext cx="302799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i="1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Research </a:t>
            </a:r>
            <a:r>
              <a:rPr lang="de-DE" sz="4400" i="1" dirty="0" err="1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question</a:t>
            </a:r>
            <a:r>
              <a:rPr lang="de-DE" sz="4400" i="1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:  </a:t>
            </a:r>
            <a:r>
              <a:rPr lang="de-DE" sz="44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How do </a:t>
            </a:r>
            <a:r>
              <a:rPr lang="de-DE" sz="4400" i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organizations</a:t>
            </a:r>
            <a:r>
              <a:rPr lang="de-DE" sz="44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400" i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shape</a:t>
            </a:r>
            <a:r>
              <a:rPr lang="de-DE" sz="44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400" i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markets</a:t>
            </a:r>
            <a:r>
              <a:rPr lang="de-DE" sz="44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400" i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for</a:t>
            </a:r>
            <a:r>
              <a:rPr lang="de-DE" sz="44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400" i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radical</a:t>
            </a:r>
            <a:r>
              <a:rPr lang="de-DE" sz="44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de-DE" sz="4400" i="1" dirty="0" err="1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innovations</a:t>
            </a:r>
            <a:r>
              <a:rPr lang="de-DE" sz="4400" i="1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?</a:t>
            </a: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00531D11-F2F1-ACE2-87DB-2F1A81E93F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4860" y="13688715"/>
            <a:ext cx="982433" cy="1450851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03B3C908-CDAA-FA33-31AE-F06669FD31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84401" y="14552812"/>
            <a:ext cx="982433" cy="1450850"/>
          </a:xfrm>
          <a:prstGeom prst="rect">
            <a:avLst/>
          </a:prstGeom>
        </p:spPr>
      </p:pic>
      <p:sp>
        <p:nvSpPr>
          <p:cNvPr id="48" name="Rechteck 47">
            <a:extLst>
              <a:ext uri="{FF2B5EF4-FFF2-40B4-BE49-F238E27FC236}">
                <a16:creationId xmlns:a16="http://schemas.microsoft.com/office/drawing/2014/main" id="{C8E37E5C-E2FC-445C-5997-7206D3631B3A}"/>
              </a:ext>
            </a:extLst>
          </p:cNvPr>
          <p:cNvSpPr/>
          <p:nvPr/>
        </p:nvSpPr>
        <p:spPr>
          <a:xfrm>
            <a:off x="21590675" y="6066558"/>
            <a:ext cx="7797346" cy="934235"/>
          </a:xfrm>
          <a:prstGeom prst="rect">
            <a:avLst/>
          </a:prstGeom>
          <a:solidFill>
            <a:srgbClr val="122C43"/>
          </a:solidFill>
          <a:ln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641" tIns="127320" rIns="254641" bIns="127320" rtlCol="0" anchor="t">
            <a:spAutoFit/>
          </a:bodyPr>
          <a:lstStyle/>
          <a:p>
            <a:pPr algn="ctr"/>
            <a:r>
              <a:rPr lang="de-DE" sz="4400" dirty="0" err="1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Methodology</a:t>
            </a:r>
            <a:r>
              <a:rPr lang="de-DE" sz="44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: 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17BE1DB0-2CCC-F8E5-D6EF-BA04006D2F43}"/>
              </a:ext>
            </a:extLst>
          </p:cNvPr>
          <p:cNvSpPr/>
          <p:nvPr/>
        </p:nvSpPr>
        <p:spPr>
          <a:xfrm>
            <a:off x="32421907" y="30909318"/>
            <a:ext cx="28625331" cy="934235"/>
          </a:xfrm>
          <a:prstGeom prst="rect">
            <a:avLst/>
          </a:prstGeom>
          <a:solidFill>
            <a:srgbClr val="122C43"/>
          </a:solidFill>
          <a:ln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641" tIns="127320" rIns="254641" bIns="127320" rtlCol="0" anchor="t">
            <a:spAutoFit/>
          </a:bodyPr>
          <a:lstStyle/>
          <a:p>
            <a:pPr algn="ctr"/>
            <a:r>
              <a:rPr lang="de-DE" sz="44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Data: </a:t>
            </a:r>
          </a:p>
        </p:txBody>
      </p:sp>
      <p:pic>
        <p:nvPicPr>
          <p:cNvPr id="61" name="Grafik 60">
            <a:extLst>
              <a:ext uri="{FF2B5EF4-FFF2-40B4-BE49-F238E27FC236}">
                <a16:creationId xmlns:a16="http://schemas.microsoft.com/office/drawing/2014/main" id="{2F94C7F2-68FA-78DB-F8FC-0CF69E4BF6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6767" y="40677694"/>
            <a:ext cx="1329833" cy="1356537"/>
          </a:xfrm>
          <a:prstGeom prst="rect">
            <a:avLst/>
          </a:prstGeom>
        </p:spPr>
      </p:pic>
      <p:pic>
        <p:nvPicPr>
          <p:cNvPr id="1025" name="Grafik 1024">
            <a:extLst>
              <a:ext uri="{FF2B5EF4-FFF2-40B4-BE49-F238E27FC236}">
                <a16:creationId xmlns:a16="http://schemas.microsoft.com/office/drawing/2014/main" id="{3EEE9902-454F-EAC5-6F3A-B5E715A9B6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66237" y="40891928"/>
            <a:ext cx="2275055" cy="746582"/>
          </a:xfrm>
          <a:prstGeom prst="rect">
            <a:avLst/>
          </a:prstGeom>
        </p:spPr>
      </p:pic>
      <p:sp>
        <p:nvSpPr>
          <p:cNvPr id="1027" name="Textfeld 1026">
            <a:extLst>
              <a:ext uri="{FF2B5EF4-FFF2-40B4-BE49-F238E27FC236}">
                <a16:creationId xmlns:a16="http://schemas.microsoft.com/office/drawing/2014/main" id="{B556CAAD-D6A0-B76A-4BE0-934B9337A069}"/>
              </a:ext>
            </a:extLst>
          </p:cNvPr>
          <p:cNvSpPr txBox="1"/>
          <p:nvPr/>
        </p:nvSpPr>
        <p:spPr>
          <a:xfrm>
            <a:off x="23178210" y="40686724"/>
            <a:ext cx="85088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Max Mustermann</a:t>
            </a:r>
          </a:p>
          <a:p>
            <a:r>
              <a:rPr lang="de-DE" sz="2800" kern="14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OTH Amberg-Weiden</a:t>
            </a:r>
          </a:p>
          <a:p>
            <a:r>
              <a:rPr lang="de-DE" sz="2800" kern="14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mustermann@oth-aw.de</a:t>
            </a:r>
          </a:p>
          <a:p>
            <a:endParaRPr lang="de-DE" sz="2800" kern="1400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1032" name="Grafik 1031">
            <a:extLst>
              <a:ext uri="{FF2B5EF4-FFF2-40B4-BE49-F238E27FC236}">
                <a16:creationId xmlns:a16="http://schemas.microsoft.com/office/drawing/2014/main" id="{5175F043-C89C-35B8-B630-8AAEC4ED22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0307" y="40927094"/>
            <a:ext cx="4720642" cy="71141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90444A5-48F1-BDD5-FF48-EA208FABBDBA}"/>
              </a:ext>
            </a:extLst>
          </p:cNvPr>
          <p:cNvSpPr txBox="1"/>
          <p:nvPr/>
        </p:nvSpPr>
        <p:spPr>
          <a:xfrm>
            <a:off x="11502541" y="40686724"/>
            <a:ext cx="69498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Max Mustermann</a:t>
            </a:r>
          </a:p>
          <a:p>
            <a:r>
              <a:rPr lang="de-DE" sz="2800" kern="14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Hochschule Neu-Ulm</a:t>
            </a:r>
          </a:p>
          <a:p>
            <a:r>
              <a:rPr lang="de-DE" sz="2800" kern="1400" dirty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mustermann@hnu.de</a:t>
            </a:r>
          </a:p>
          <a:p>
            <a:endParaRPr lang="de-DE" sz="2800" kern="1400" dirty="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27892C5-F10D-ED89-A9B9-5864798AA2E7}"/>
              </a:ext>
            </a:extLst>
          </p:cNvPr>
          <p:cNvSpPr/>
          <p:nvPr/>
        </p:nvSpPr>
        <p:spPr>
          <a:xfrm>
            <a:off x="1068588" y="28223382"/>
            <a:ext cx="28314076" cy="7869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323378" indent="-323378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Adding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dynamic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capability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literature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: Research on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market-shaping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hitherto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scarcely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considered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capability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323378" indent="-323378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Adding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strategy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literature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: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Extending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strategic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focus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toward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demand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side</a:t>
            </a:r>
            <a: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(e.g., Priem, 2007)</a:t>
            </a:r>
            <a:b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2400" i="1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323378" indent="-323378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Contributing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fruitful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integration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demand-side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research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strategic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management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Dynamic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Capability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Theory (Priem et al, 2012)</a:t>
            </a:r>
            <a:b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2400" i="1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323378" indent="-323378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Enhancing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comprehension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for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market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failure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innovations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323378" indent="-323378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Providing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ways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commercialize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innovations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more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successfully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today‘s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market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environment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2400" i="1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(Teece, 2007)</a:t>
            </a:r>
          </a:p>
          <a:p>
            <a:pPr marL="323378" indent="-323378">
              <a:lnSpc>
                <a:spcPct val="125000"/>
              </a:lnSpc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323378" indent="-323378">
              <a:lnSpc>
                <a:spcPct val="125000"/>
              </a:lnSpc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BBA0899-8790-40FA-CE8A-044606C046FB}"/>
              </a:ext>
            </a:extLst>
          </p:cNvPr>
          <p:cNvSpPr/>
          <p:nvPr/>
        </p:nvSpPr>
        <p:spPr>
          <a:xfrm>
            <a:off x="844249" y="28081653"/>
            <a:ext cx="28497646" cy="7080632"/>
          </a:xfrm>
          <a:prstGeom prst="rect">
            <a:avLst/>
          </a:prstGeom>
          <a:noFill/>
          <a:ln w="114300"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404222" indent="-404222">
              <a:buFont typeface="Arial" pitchFamily="34" charset="0"/>
              <a:buChar char="•"/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39" name="Picture 2" descr="C:\Users\Matthias\Documents\Forschung\Evaluation Kolleg\iTunes Blue.png">
            <a:extLst>
              <a:ext uri="{FF2B5EF4-FFF2-40B4-BE49-F238E27FC236}">
                <a16:creationId xmlns:a16="http://schemas.microsoft.com/office/drawing/2014/main" id="{3DD8E378-E682-0C4B-F212-01B7E144F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161" y="18471523"/>
            <a:ext cx="1268256" cy="126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Matthias\Documents\Forschung\Evaluation Kolleg\ITunes11_Icon.PNG">
            <a:extLst>
              <a:ext uri="{FF2B5EF4-FFF2-40B4-BE49-F238E27FC236}">
                <a16:creationId xmlns:a16="http://schemas.microsoft.com/office/drawing/2014/main" id="{8CD5D151-8BC2-D7B7-4741-F73B70C34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7473" y="18390646"/>
            <a:ext cx="1430012" cy="143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feld 46">
            <a:extLst>
              <a:ext uri="{FF2B5EF4-FFF2-40B4-BE49-F238E27FC236}">
                <a16:creationId xmlns:a16="http://schemas.microsoft.com/office/drawing/2014/main" id="{75F47D3F-3DDB-C3A6-123B-FD734866A9A5}"/>
              </a:ext>
            </a:extLst>
          </p:cNvPr>
          <p:cNvSpPr txBox="1"/>
          <p:nvPr/>
        </p:nvSpPr>
        <p:spPr>
          <a:xfrm>
            <a:off x="22027076" y="19907981"/>
            <a:ext cx="16594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iTunes logo</a:t>
            </a:r>
            <a:br>
              <a:rPr lang="de-DE" sz="20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20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in 2001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1375811E-4C40-16B8-CAAF-4A7B75A9FF0B}"/>
              </a:ext>
            </a:extLst>
          </p:cNvPr>
          <p:cNvSpPr txBox="1"/>
          <p:nvPr/>
        </p:nvSpPr>
        <p:spPr>
          <a:xfrm>
            <a:off x="25519653" y="19907981"/>
            <a:ext cx="16594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iTunes logo</a:t>
            </a:r>
            <a:br>
              <a:rPr lang="de-DE" sz="20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r>
              <a:rPr lang="de-DE" sz="20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today</a:t>
            </a:r>
            <a:endParaRPr lang="de-DE" sz="20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56" name="Grafik 55">
            <a:extLst>
              <a:ext uri="{FF2B5EF4-FFF2-40B4-BE49-F238E27FC236}">
                <a16:creationId xmlns:a16="http://schemas.microsoft.com/office/drawing/2014/main" id="{704BCB52-5B17-7CDC-134A-FC2214A3A4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924963" y="18509800"/>
            <a:ext cx="1504950" cy="1133475"/>
          </a:xfrm>
          <a:prstGeom prst="rect">
            <a:avLst/>
          </a:prstGeom>
        </p:spPr>
      </p:pic>
      <p:sp>
        <p:nvSpPr>
          <p:cNvPr id="1036" name="Rechteck 1035">
            <a:extLst>
              <a:ext uri="{FF2B5EF4-FFF2-40B4-BE49-F238E27FC236}">
                <a16:creationId xmlns:a16="http://schemas.microsoft.com/office/drawing/2014/main" id="{2FDF1F84-D49B-6E1C-23F8-B8D92971B7E5}"/>
              </a:ext>
            </a:extLst>
          </p:cNvPr>
          <p:cNvSpPr/>
          <p:nvPr/>
        </p:nvSpPr>
        <p:spPr>
          <a:xfrm>
            <a:off x="21611164" y="22316926"/>
            <a:ext cx="7713621" cy="4662230"/>
          </a:xfrm>
          <a:prstGeom prst="rect">
            <a:avLst/>
          </a:prstGeom>
          <a:noFill/>
          <a:ln w="114300"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Lorem Ipsum: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dolore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sit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amet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Lorem Ipsum: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dolore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sit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amet</a:t>
            </a:r>
            <a:b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</a:b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Lorem Ipsum: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dolore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sit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amet</a:t>
            </a: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>
              <a:lnSpc>
                <a:spcPct val="125000"/>
              </a:lnSpc>
            </a:pP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1038" name="Rechteck 1037">
            <a:extLst>
              <a:ext uri="{FF2B5EF4-FFF2-40B4-BE49-F238E27FC236}">
                <a16:creationId xmlns:a16="http://schemas.microsoft.com/office/drawing/2014/main" id="{5250DD02-1394-F04B-2889-07EB8015F422}"/>
              </a:ext>
            </a:extLst>
          </p:cNvPr>
          <p:cNvSpPr/>
          <p:nvPr/>
        </p:nvSpPr>
        <p:spPr>
          <a:xfrm>
            <a:off x="21573565" y="21406131"/>
            <a:ext cx="7797346" cy="934235"/>
          </a:xfrm>
          <a:prstGeom prst="rect">
            <a:avLst/>
          </a:prstGeom>
          <a:solidFill>
            <a:srgbClr val="122C43"/>
          </a:solidFill>
          <a:ln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641" tIns="127320" rIns="254641" bIns="127320" rtlCol="0" anchor="t">
            <a:spAutoFit/>
          </a:bodyPr>
          <a:lstStyle/>
          <a:p>
            <a:pPr algn="ctr"/>
            <a:r>
              <a:rPr lang="de-DE" sz="44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Referenzen:</a:t>
            </a:r>
          </a:p>
        </p:txBody>
      </p:sp>
      <p:sp>
        <p:nvSpPr>
          <p:cNvPr id="1042" name="Rechteck 1041">
            <a:extLst>
              <a:ext uri="{FF2B5EF4-FFF2-40B4-BE49-F238E27FC236}">
                <a16:creationId xmlns:a16="http://schemas.microsoft.com/office/drawing/2014/main" id="{8FA95ABD-0573-3068-CDBC-95CBFB4050F3}"/>
              </a:ext>
            </a:extLst>
          </p:cNvPr>
          <p:cNvSpPr/>
          <p:nvPr/>
        </p:nvSpPr>
        <p:spPr>
          <a:xfrm>
            <a:off x="806317" y="35559263"/>
            <a:ext cx="28629408" cy="934235"/>
          </a:xfrm>
          <a:prstGeom prst="rect">
            <a:avLst/>
          </a:prstGeom>
          <a:solidFill>
            <a:srgbClr val="122C43"/>
          </a:solidFill>
          <a:ln>
            <a:solidFill>
              <a:srgbClr val="122C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641" tIns="127320" rIns="254641" bIns="127320" rtlCol="0" anchor="t">
            <a:spAutoFit/>
          </a:bodyPr>
          <a:lstStyle/>
          <a:p>
            <a:pPr algn="ctr"/>
            <a:r>
              <a:rPr lang="de-DE" sz="4400" dirty="0">
                <a:solidFill>
                  <a:schemeClr val="bg1"/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Referenzen:</a:t>
            </a:r>
          </a:p>
        </p:txBody>
      </p:sp>
      <p:sp>
        <p:nvSpPr>
          <p:cNvPr id="1044" name="Rechteck 1043">
            <a:extLst>
              <a:ext uri="{FF2B5EF4-FFF2-40B4-BE49-F238E27FC236}">
                <a16:creationId xmlns:a16="http://schemas.microsoft.com/office/drawing/2014/main" id="{1BBD5EDF-0BEE-D93B-BD40-495E837276A4}"/>
              </a:ext>
            </a:extLst>
          </p:cNvPr>
          <p:cNvSpPr/>
          <p:nvPr/>
        </p:nvSpPr>
        <p:spPr>
          <a:xfrm>
            <a:off x="844250" y="36493498"/>
            <a:ext cx="28557840" cy="2947834"/>
          </a:xfrm>
          <a:prstGeom prst="rect">
            <a:avLst/>
          </a:prstGeom>
          <a:solidFill>
            <a:srgbClr val="FFFFFF"/>
          </a:solidFill>
          <a:ln w="114300">
            <a:solidFill>
              <a:srgbClr val="122C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6" name="Rechteck 1045">
            <a:extLst>
              <a:ext uri="{FF2B5EF4-FFF2-40B4-BE49-F238E27FC236}">
                <a16:creationId xmlns:a16="http://schemas.microsoft.com/office/drawing/2014/main" id="{EC66AFD6-EE66-F5B0-0417-CFEB1E7A2F82}"/>
              </a:ext>
            </a:extLst>
          </p:cNvPr>
          <p:cNvSpPr/>
          <p:nvPr/>
        </p:nvSpPr>
        <p:spPr>
          <a:xfrm>
            <a:off x="1244761" y="36588063"/>
            <a:ext cx="14007215" cy="2370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Reliance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on web-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based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qualitative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Such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oftentimes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richer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than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interview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survey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r>
              <a:rPr lang="de-DE" sz="2400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(Romano et al., 2003)</a:t>
            </a:r>
          </a:p>
        </p:txBody>
      </p:sp>
      <p:sp>
        <p:nvSpPr>
          <p:cNvPr id="1048" name="Rechteck 1047">
            <a:extLst>
              <a:ext uri="{FF2B5EF4-FFF2-40B4-BE49-F238E27FC236}">
                <a16:creationId xmlns:a16="http://schemas.microsoft.com/office/drawing/2014/main" id="{75599B30-6BE4-78E2-2B62-5334AE03C065}"/>
              </a:ext>
            </a:extLst>
          </p:cNvPr>
          <p:cNvSpPr/>
          <p:nvPr/>
        </p:nvSpPr>
        <p:spPr>
          <a:xfrm>
            <a:off x="14969287" y="36555264"/>
            <a:ext cx="14007215" cy="2370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4641" tIns="254641" rIns="254641" bIns="254641" rtlCol="0" anchor="t"/>
          <a:lstStyle/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Reliance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on web-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based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qualitative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endParaRPr lang="de-DE" sz="3400" dirty="0">
              <a:solidFill>
                <a:srgbClr val="122C43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  <a:p>
            <a:pPr marL="404222" indent="-404222">
              <a:lnSpc>
                <a:spcPct val="125000"/>
              </a:lnSpc>
              <a:buFont typeface="Arial" pitchFamily="34" charset="0"/>
              <a:buChar char="•"/>
            </a:pP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Such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may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oftentimes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be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richer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than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interview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or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survey</a:t>
            </a:r>
            <a:r>
              <a:rPr lang="de-DE" sz="3400" dirty="0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</a:t>
            </a:r>
            <a:r>
              <a:rPr lang="de-DE" sz="3400" dirty="0" err="1">
                <a:solidFill>
                  <a:srgbClr val="122C43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data</a:t>
            </a:r>
            <a:r>
              <a:rPr lang="de-DE" sz="2400" dirty="0">
                <a:solidFill>
                  <a:srgbClr val="122C43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(Romano et al., 2003)</a:t>
            </a:r>
          </a:p>
        </p:txBody>
      </p:sp>
    </p:spTree>
    <p:extLst>
      <p:ext uri="{BB962C8B-B14F-4D97-AF65-F5344CB8AC3E}">
        <p14:creationId xmlns:p14="http://schemas.microsoft.com/office/powerpoint/2010/main" val="132830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1856385E-F11C-88E7-6F7E-5D7BB22E3E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13741" y="-558178"/>
            <a:ext cx="30693716" cy="21962440"/>
          </a:xfrm>
          <a:prstGeom prst="rect">
            <a:avLst/>
          </a:prstGeom>
          <a:solidFill>
            <a:srgbClr val="122C4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9C295E-A304-0742-E72C-E06FDC8E0F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532475" y="2927624"/>
            <a:ext cx="2257425" cy="33337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0BF9569-0770-D560-1359-CA7AD605A7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42303" y="4350298"/>
            <a:ext cx="1504950" cy="11334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7431D70-BC7E-C044-779F-1F753B4843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652155" y="2898206"/>
            <a:ext cx="2257425" cy="333375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A743C85-0432-EE8E-84DA-147C29DD40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3842303" y="2872484"/>
            <a:ext cx="1504949" cy="11334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5E180EF-5ACD-A97E-3B93-DD0AA42BE2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563058" y="24079832"/>
            <a:ext cx="2257425" cy="333375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49AB775-B92E-2BFA-F00B-09FC163B65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872886" y="25502506"/>
            <a:ext cx="1504950" cy="113347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D5347318-2F68-BAF0-E846-87541D0774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682738" y="24050414"/>
            <a:ext cx="2257425" cy="333375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1823AC4B-C6DC-8AF5-63D2-99D67EEFEA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3872886" y="24024692"/>
            <a:ext cx="1504949" cy="113347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88D5B1B7-CA59-9734-E2E8-2411BAC508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618466" y="7510298"/>
            <a:ext cx="1329833" cy="135653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0BE9091-5486-4880-E9E5-DF1071F812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451034" y="12436711"/>
            <a:ext cx="2275055" cy="746582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B649BDAA-060D-CE33-1BDE-72558E2B7B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259" y="10204541"/>
            <a:ext cx="4720642" cy="71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5508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</Words>
  <Application>Microsoft Office PowerPoint</Application>
  <PresentationFormat>Benutzerdefiniert</PresentationFormat>
  <Paragraphs>81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10" baseType="lpstr">
      <vt:lpstr>Arial</vt:lpstr>
      <vt:lpstr>Calibri</vt:lpstr>
      <vt:lpstr>Poppins</vt:lpstr>
      <vt:lpstr>Poppins Black</vt:lpstr>
      <vt:lpstr>Poppins Bold</vt:lpstr>
      <vt:lpstr>Poppins Light</vt:lpstr>
      <vt:lpstr>Poppins Medium</vt:lpstr>
      <vt:lpstr>Larissa-Design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Matthias</dc:creator>
  <cp:lastModifiedBy>Klitzke, Kristina Dr.</cp:lastModifiedBy>
  <cp:revision>47</cp:revision>
  <dcterms:created xsi:type="dcterms:W3CDTF">2013-05-10T09:31:30Z</dcterms:created>
  <dcterms:modified xsi:type="dcterms:W3CDTF">2026-07-07T14:34:42Z</dcterms:modified>
</cp:coreProperties>
</file>